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3" r:id="rId3"/>
    <p:sldId id="264" r:id="rId4"/>
    <p:sldId id="265" r:id="rId5"/>
    <p:sldId id="286" r:id="rId6"/>
    <p:sldId id="285" r:id="rId7"/>
    <p:sldId id="288" r:id="rId8"/>
    <p:sldId id="287" r:id="rId9"/>
    <p:sldId id="290" r:id="rId10"/>
    <p:sldId id="289" r:id="rId11"/>
    <p:sldId id="292" r:id="rId12"/>
    <p:sldId id="291" r:id="rId13"/>
    <p:sldId id="294" r:id="rId14"/>
    <p:sldId id="293" r:id="rId15"/>
    <p:sldId id="296" r:id="rId16"/>
    <p:sldId id="295" r:id="rId17"/>
    <p:sldId id="284" r:id="rId18"/>
    <p:sldId id="283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7"/>
    <a:srgbClr val="11FFFE"/>
    <a:srgbClr val="36ABFF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C94BE-31E4-46D0-804F-96CDCBAB0974}" v="160" dt="2025-01-16T04:04:11.755"/>
    <p1510:client id="{F07CA085-97F5-4037-A62C-60F86315FB80}" v="1169" dt="2025-01-16T05:32:07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5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2472" y="54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15/01/2025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15/01/2025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15/01/2025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15/01/2025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15/01/2025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15/01/2025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15/01/2025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danielmassita/prompts-recipe-to-create-a-ebook/" TargetMode="External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instagram.com/dmt_ocean_ambassador" TargetMode="External"/><Relationship Id="rId4" Type="http://schemas.openxmlformats.org/officeDocument/2006/relationships/hyperlink" Target="https://br.linkedin.com/in/daniel-massita-tonolli" TargetMode="External"/><Relationship Id="rId9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59D0F3-0831-BB4F-5869-4C89A7608B7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D0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0" y="2446960"/>
            <a:ext cx="9601200" cy="830997"/>
          </a:xfrm>
          <a:prstGeom prst="rect">
            <a:avLst/>
          </a:prstGeom>
          <a:solidFill>
            <a:srgbClr val="36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-2308" y="337942"/>
            <a:ext cx="9595707" cy="1446550"/>
          </a:xfrm>
          <a:prstGeom prst="rect">
            <a:avLst/>
          </a:prstGeom>
          <a:noFill/>
          <a:effectLst>
            <a:glow rad="1092200">
              <a:schemeClr val="accent1">
                <a:alpha val="28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accent2"/>
                </a:solidFill>
                <a:latin typeface="Impact"/>
                <a:ea typeface="Calibri"/>
                <a:cs typeface="Calibri"/>
              </a:rPr>
              <a:t>O Guardião do Caixa</a:t>
            </a:r>
            <a:endParaRPr lang="pt-BR" sz="7200" dirty="0">
              <a:solidFill>
                <a:schemeClr val="accent2"/>
              </a:solidFill>
              <a:effectLst>
                <a:glow rad="342900">
                  <a:srgbClr val="37ABFF"/>
                </a:glow>
              </a:effectLst>
              <a:latin typeface="Impact"/>
              <a:ea typeface="Calibri"/>
              <a:cs typeface="Calibri"/>
            </a:endParaRPr>
          </a:p>
        </p:txBody>
      </p:sp>
      <p:sp>
        <p:nvSpPr>
          <p:cNvPr id="13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3690" y="2519798"/>
            <a:ext cx="9606187" cy="707886"/>
          </a:xfrm>
          <a:prstGeom prst="rect">
            <a:avLst/>
          </a:prstGeom>
          <a:solidFill>
            <a:srgbClr val="ED7D31"/>
          </a:solidFill>
          <a:ln>
            <a:solidFill>
              <a:schemeClr val="accent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/>
              </a:rPr>
              <a:t>Desvende o </a:t>
            </a:r>
            <a:r>
              <a:rPr lang="pt-BR" sz="3600" dirty="0">
                <a:solidFill>
                  <a:schemeClr val="bg1"/>
                </a:solidFill>
                <a:latin typeface="Impact"/>
              </a:rPr>
              <a:t>Segredo</a:t>
            </a:r>
            <a:r>
              <a:rPr lang="pt-BR" sz="4000" dirty="0">
                <a:solidFill>
                  <a:schemeClr val="bg1"/>
                </a:solidFill>
                <a:latin typeface="Impact"/>
              </a:rPr>
              <a:t> da Educação Financeira</a:t>
            </a:r>
            <a:endParaRPr lang="pt-BR" sz="1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7" name="rodape">
            <a:extLst>
              <a:ext uri="{FF2B5EF4-FFF2-40B4-BE49-F238E27FC236}">
                <a16:creationId xmlns:a16="http://schemas.microsoft.com/office/drawing/2014/main" id="{6275A980-272E-6995-30C1-C7DA34BD34F2}"/>
              </a:ext>
            </a:extLst>
          </p:cNvPr>
          <p:cNvSpPr txBox="1"/>
          <p:nvPr/>
        </p:nvSpPr>
        <p:spPr>
          <a:xfrm rot="16200000">
            <a:off x="-2697193" y="9279986"/>
            <a:ext cx="621353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800" dirty="0">
                <a:solidFill>
                  <a:schemeClr val="accent1">
                    <a:lumMod val="76000"/>
                  </a:schemeClr>
                </a:solidFill>
                <a:latin typeface="Impact"/>
              </a:rPr>
              <a:t>Daniel </a:t>
            </a:r>
            <a:r>
              <a:rPr lang="pt-BR" sz="4800" dirty="0" err="1">
                <a:solidFill>
                  <a:schemeClr val="accent1">
                    <a:lumMod val="76000"/>
                  </a:schemeClr>
                </a:solidFill>
                <a:latin typeface="Impact"/>
              </a:rPr>
              <a:t>Massita</a:t>
            </a:r>
            <a:r>
              <a:rPr lang="pt-BR" sz="4800" dirty="0">
                <a:solidFill>
                  <a:schemeClr val="accent1">
                    <a:lumMod val="76000"/>
                  </a:schemeClr>
                </a:solidFill>
                <a:latin typeface="Impact"/>
              </a:rPr>
              <a:t> </a:t>
            </a:r>
            <a:r>
              <a:rPr lang="pt-BR" sz="4800" dirty="0" err="1">
                <a:solidFill>
                  <a:schemeClr val="accent1">
                    <a:lumMod val="76000"/>
                  </a:schemeClr>
                </a:solidFill>
                <a:latin typeface="Impact"/>
              </a:rPr>
              <a:t>Tonolli</a:t>
            </a:r>
            <a:endParaRPr lang="pt-BR" dirty="0" err="1">
              <a:solidFill>
                <a:schemeClr val="accent1">
                  <a:lumMod val="76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subtitulo_componente">
            <a:extLst>
              <a:ext uri="{FF2B5EF4-FFF2-40B4-BE49-F238E27FC236}">
                <a16:creationId xmlns:a16="http://schemas.microsoft.com/office/drawing/2014/main" id="{4AC64B63-F496-F80D-2DF0-D95D155A98DB}"/>
              </a:ext>
            </a:extLst>
          </p:cNvPr>
          <p:cNvSpPr txBox="1"/>
          <p:nvPr/>
        </p:nvSpPr>
        <p:spPr>
          <a:xfrm>
            <a:off x="250420" y="11017601"/>
            <a:ext cx="910036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solidFill>
                  <a:schemeClr val="accent2"/>
                </a:solidFill>
              </a:rPr>
              <a:t>Educação Financeira: Conceitos Fundamentais e Exemplos Práticos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47936C-55E6-7715-1F8B-BC79F4ED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3562350"/>
            <a:ext cx="5676900" cy="5676900"/>
          </a:xfrm>
          <a:prstGeom prst="rect">
            <a:avLst/>
          </a:prstGeom>
        </p:spPr>
      </p:pic>
      <p:pic>
        <p:nvPicPr>
          <p:cNvPr id="4" name="Imagem 3" descr="Logo Caixa PNG, Caixa Economica Download - Free Transparent PNG Logos">
            <a:extLst>
              <a:ext uri="{FF2B5EF4-FFF2-40B4-BE49-F238E27FC236}">
                <a16:creationId xmlns:a16="http://schemas.microsoft.com/office/drawing/2014/main" id="{4E227EEB-4C4F-358A-DE49-A411E40F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9239250"/>
            <a:ext cx="179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1088212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>
                <a:ea typeface="+mn-lt"/>
                <a:cs typeface="+mn-lt"/>
              </a:rPr>
              <a:t>Evitar dívidas é o ideal, mas administrá-las é essencial quando não podem ser evitadas. Priorize o pagamento de dívidas com juros altos e tente renegociar condições, se necessário.</a:t>
            </a:r>
            <a:endParaRPr lang="pt-BR">
              <a:ea typeface="+mn-lt"/>
              <a:cs typeface="+mn-lt"/>
            </a:endParaRPr>
          </a:p>
          <a:p>
            <a:pPr algn="just"/>
            <a:endParaRPr lang="pt-BR" sz="2600" b="1" dirty="0">
              <a:ea typeface="+mn-lt"/>
              <a:cs typeface="+mn-lt"/>
            </a:endParaRPr>
          </a:p>
          <a:p>
            <a:pPr algn="just"/>
            <a:r>
              <a:rPr lang="pt-BR" sz="2600" b="1" dirty="0">
                <a:ea typeface="+mn-lt"/>
                <a:cs typeface="+mn-lt"/>
              </a:rPr>
              <a:t>Exemplo prático:</a:t>
            </a:r>
            <a:r>
              <a:rPr lang="pt-BR" sz="2600" dirty="0">
                <a:ea typeface="+mn-lt"/>
                <a:cs typeface="+mn-lt"/>
              </a:rPr>
              <a:t> Carla acumulou uma dívida no cartão de crédito. Ao perceber que os juros eram altos, ela optou por um empréstimo pessoal com juros menores para quitá-la e se comprometeu a usar o cartão apenas para compras essenciais.</a:t>
            </a:r>
            <a:endParaRPr lang="pt-BR">
              <a:ea typeface="+mn-lt"/>
              <a:cs typeface="+mn-lt"/>
            </a:endParaRP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endParaRPr lang="pt-BR" dirty="0">
              <a:ea typeface="Calibri"/>
              <a:cs typeface="Calibri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ea typeface="+mn-lt"/>
                <a:cs typeface="+mn-lt"/>
              </a:rPr>
              <a:t>Dívidas: Como Evitá-las e Administrá-las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mesa, estacionado, azul, caminhão&#10;&#10;Descrição gerada automaticamente">
            <a:extLst>
              <a:ext uri="{FF2B5EF4-FFF2-40B4-BE49-F238E27FC236}">
                <a16:creationId xmlns:a16="http://schemas.microsoft.com/office/drawing/2014/main" id="{19B50393-47AB-BCCF-3F21-DA9890B0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29" y="7206175"/>
            <a:ext cx="6313894" cy="47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4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Investimentos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35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1088212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3570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 dirty="0">
                <a:ea typeface="+mn-lt"/>
                <a:cs typeface="+mn-lt"/>
              </a:rPr>
              <a:t>Investir significa aplicar dinheiro em algo que pode gerar retornos. Escolha investimentos de acordo com seus objetivos e perfil de risco.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b="1" dirty="0">
                <a:ea typeface="+mn-lt"/>
                <a:cs typeface="+mn-lt"/>
              </a:rPr>
              <a:t>Exemplo prático:</a:t>
            </a:r>
            <a:r>
              <a:rPr lang="pt-BR" sz="2600" dirty="0">
                <a:ea typeface="+mn-lt"/>
                <a:cs typeface="+mn-lt"/>
              </a:rPr>
              <a:t> Pedro quer comprar um carro em cinco anos. Ele decide investir em um título de renda fixa, como o Tesouro Direto, que oferece segurança e rentabilidade adequada para seu objetivo.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dirty="0">
              <a:ea typeface="+mn-lt"/>
              <a:cs typeface="+mn-lt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ea typeface="+mn-lt"/>
                <a:cs typeface="+mn-lt"/>
              </a:rPr>
              <a:t>Investimentos: Fazer o Dinheiro Trabalhar para Você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objeto, mesa, flor, relógio&#10;&#10;Descrição gerada automaticamente">
            <a:extLst>
              <a:ext uri="{FF2B5EF4-FFF2-40B4-BE49-F238E27FC236}">
                <a16:creationId xmlns:a16="http://schemas.microsoft.com/office/drawing/2014/main" id="{D3B18117-8C41-2EBF-3FEC-84F313B6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2" y="6406456"/>
            <a:ext cx="7821518" cy="55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Consumo</a:t>
            </a:r>
            <a:endParaRPr lang="pt-BR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Consciente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98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1088212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 dirty="0">
                <a:ea typeface="+mn-lt"/>
                <a:cs typeface="+mn-lt"/>
              </a:rPr>
              <a:t>Consumir conscientemente significa avaliar se uma compra é necessária e se encaixa no seu orçamento.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sz="2600" b="1" dirty="0">
              <a:ea typeface="+mn-lt"/>
              <a:cs typeface="+mn-lt"/>
            </a:endParaRPr>
          </a:p>
          <a:p>
            <a:pPr algn="just"/>
            <a:r>
              <a:rPr lang="pt-BR" sz="2600" b="1" dirty="0">
                <a:ea typeface="+mn-lt"/>
                <a:cs typeface="+mn-lt"/>
              </a:rPr>
              <a:t>Exemplo prático:</a:t>
            </a:r>
            <a:r>
              <a:rPr lang="pt-BR" sz="2600" dirty="0">
                <a:ea typeface="+mn-lt"/>
                <a:cs typeface="+mn-lt"/>
              </a:rPr>
              <a:t> Ana sempre compara preços e verifica se realmente precisa de um item antes de comprá-lo. Com isso, ela evita gastos desnecessários e consegue poupar mais.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dirty="0">
              <a:ea typeface="+mn-lt"/>
              <a:cs typeface="+mn-lt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ea typeface="+mn-lt"/>
                <a:cs typeface="+mn-lt"/>
              </a:rPr>
              <a:t>Consumo Consciente: Valorize o </a:t>
            </a:r>
            <a:r>
              <a:rPr lang="pt-BR" sz="4000" dirty="0" err="1">
                <a:ea typeface="+mn-lt"/>
                <a:cs typeface="+mn-lt"/>
              </a:rPr>
              <a:t>Quê</a:t>
            </a:r>
            <a:r>
              <a:rPr lang="pt-BR" sz="4000" dirty="0">
                <a:ea typeface="+mn-lt"/>
                <a:cs typeface="+mn-lt"/>
              </a:rPr>
              <a:t> Realmente Importa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2BB214-0EF9-3859-454F-FA507A12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1" y="6412866"/>
            <a:ext cx="7821520" cy="54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54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Conclusão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52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612119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345986"/>
            <a:ext cx="7816645" cy="43704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 dirty="0">
                <a:ea typeface="+mn-lt"/>
                <a:cs typeface="+mn-lt"/>
              </a:rPr>
              <a:t>A educação financeira é um passo essencial para conquistar liberdade e segurança financeira. Ao aplicar conceitos como orçamento, reserva de emergência, gestão de dívidas, investimentos e consumo consciente, você se torna capaz de tomar decisões mais informadas e construir um futuro financeiro mais tranquilo. 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dirty="0">
                <a:ea typeface="+mn-lt"/>
                <a:cs typeface="+mn-lt"/>
              </a:rPr>
              <a:t>Comece hoje e veja a diferença que isso pode fazer em sua vida!</a:t>
            </a:r>
            <a:endParaRPr lang="pt-BR">
              <a:ea typeface="Calibri"/>
              <a:cs typeface="Calibri"/>
            </a:endParaRP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endParaRPr lang="pt-BR" dirty="0">
              <a:ea typeface="+mn-lt"/>
              <a:cs typeface="+mn-lt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ea typeface="+mn-lt"/>
                <a:cs typeface="+mn-lt"/>
              </a:rPr>
              <a:t>Conclusão</a:t>
            </a:r>
            <a:endParaRPr lang="pt-BR" sz="4000" dirty="0">
              <a:ea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C7615F-5F35-CD79-A8B0-7B8866E8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74" y="6404578"/>
            <a:ext cx="5837801" cy="60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824F857C-F537-1427-121B-EDBE2830E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612119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dirty="0"/>
              <a:t>Esse Ebook foi gerado por IA, e diagramado por um humano.</a:t>
            </a:r>
            <a:br>
              <a:rPr lang="pt-BR" sz="2400" dirty="0"/>
            </a:br>
            <a:r>
              <a:rPr lang="pt-BR" sz="2400" dirty="0"/>
              <a:t>O passo a passo se encontra no meu Github – orientado e </a:t>
            </a:r>
            <a:r>
              <a:rPr lang="pt-BR" sz="2400" dirty="0" err="1"/>
              <a:t>tutorador</a:t>
            </a:r>
            <a:r>
              <a:rPr lang="pt-BR" sz="2400" dirty="0"/>
              <a:t> pelo grande "Felipão".</a:t>
            </a:r>
          </a:p>
          <a:p>
            <a:pPr algn="ctr"/>
            <a:r>
              <a:rPr lang="pt-BR" sz="4400" dirty="0"/>
              <a:t>.</a:t>
            </a:r>
            <a:br>
              <a:rPr lang="pt-BR" sz="2400" dirty="0"/>
            </a:br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489768" y="7783301"/>
            <a:ext cx="830589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ea typeface="+mn-lt"/>
                <a:cs typeface="+mn-lt"/>
                <a:hlinkClick r:id="rId3"/>
              </a:rPr>
              <a:t>https://github.com/danielmassita/prompts-recipe-to-create-a-ebook</a:t>
            </a:r>
            <a:endParaRPr lang="pt-BR" dirty="0">
              <a:ea typeface="+mn-lt"/>
              <a:cs typeface="+mn-lt"/>
            </a:endParaRPr>
          </a:p>
          <a:p>
            <a:pPr algn="ctr"/>
            <a:endParaRPr lang="pt-BR" dirty="0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  <a:hlinkClick r:id="rId4"/>
              </a:rPr>
              <a:t>https://br.linkedin.com/in/daniel-massita-tonolli</a:t>
            </a:r>
            <a:endParaRPr lang="pt-BR">
              <a:ea typeface="+mn-lt"/>
              <a:cs typeface="+mn-lt"/>
            </a:endParaRPr>
          </a:p>
          <a:p>
            <a:pPr algn="ctr"/>
            <a:endParaRPr lang="pt-BR" dirty="0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  <a:hlinkClick r:id="rId5"/>
              </a:rPr>
              <a:t>https://instagram.com/dmt_ocean_ambassador</a:t>
            </a:r>
            <a:endParaRPr lang="pt-BR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</a:rPr>
              <a:t>/</a:t>
            </a:r>
            <a:endParaRPr lang="pt-BR">
              <a:ea typeface="Calibri"/>
              <a:cs typeface="Calibri"/>
            </a:endParaRP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53" y="558772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2E80C2-A44A-36F7-5684-0EB4CEF05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013" y="9124950"/>
            <a:ext cx="8696325" cy="2857500"/>
          </a:xfrm>
          <a:prstGeom prst="rect">
            <a:avLst/>
          </a:prstGeom>
        </p:spPr>
      </p:pic>
      <p:pic>
        <p:nvPicPr>
          <p:cNvPr id="9" name="Imagem 8" descr="previewer">
            <a:extLst>
              <a:ext uri="{FF2B5EF4-FFF2-40B4-BE49-F238E27FC236}">
                <a16:creationId xmlns:a16="http://schemas.microsoft.com/office/drawing/2014/main" id="{79E0F620-027E-23C2-D38D-530ADBE9E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4700" y="10058400"/>
            <a:ext cx="1352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999059"/>
            <a:ext cx="7816645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400" dirty="0">
                <a:ea typeface="+mn-lt"/>
                <a:cs typeface="+mn-lt"/>
              </a:rPr>
              <a:t>A Caixa Econômica Federal nasceu em 1861 com um propósito social: oferecer serviços financeiros acessíveis a um público que, até então, era excluído das instituições bancárias. Durante o período de abolição da escravidão, a Caixa desempenhou um papel essencial ao disponibilizar contas de depósitos para a alforria de pessoas escravizadas. Mais tarde, na época em que as mulheres ainda enfrentavam barreiras legais e culturais para acessar serviços financeiros, a Caixa se destacou como uma alternativa ao acolher clientes mulheres, muitas vezes por meio do penhor de </a:t>
            </a:r>
            <a:r>
              <a:rPr lang="pt-BR" sz="2400" dirty="0" err="1">
                <a:ea typeface="+mn-lt"/>
                <a:cs typeface="+mn-lt"/>
              </a:rPr>
              <a:t>jóias</a:t>
            </a:r>
            <a:r>
              <a:rPr lang="pt-BR" sz="2400" dirty="0">
                <a:ea typeface="+mn-lt"/>
                <a:cs typeface="+mn-lt"/>
              </a:rPr>
              <a:t>, permitindo que elas tivessem acesso ao crédito e contas para poupar suas reservas com a recém inclusão feminina no mercado de trabalho. Este legado faz da Caixa o único banco no gênero feminino no nome e simboliza sua história de inclusão e apoio às causas sociais.</a:t>
            </a:r>
            <a:endParaRPr lang="pt-BR" sz="2400" dirty="0">
              <a:ea typeface="Calibri"/>
              <a:cs typeface="Calibri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916353" y="539735"/>
            <a:ext cx="781664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b="1" dirty="0">
                <a:ea typeface="+mn-lt"/>
                <a:cs typeface="+mn-lt"/>
              </a:rPr>
              <a:t>A História da Caixa</a:t>
            </a:r>
            <a:endParaRPr lang="pt-BR" sz="4000" b="1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870768" y="1961917"/>
            <a:ext cx="781664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 dirty="0">
                <a:ea typeface="+mn-lt"/>
                <a:cs typeface="+mn-lt"/>
              </a:rPr>
              <a:t>Um Banco de Inclusão e Transformação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 descr="Uma imagem contendo comida, mesa, em pé, pássaro&#10;&#10;Descrição gerada automaticamente">
            <a:extLst>
              <a:ext uri="{FF2B5EF4-FFF2-40B4-BE49-F238E27FC236}">
                <a16:creationId xmlns:a16="http://schemas.microsoft.com/office/drawing/2014/main" id="{68F248E0-8A69-F005-D135-296AB4AA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77" y="8370135"/>
            <a:ext cx="6155196" cy="41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O que é Educação Financeira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770817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400" dirty="0">
                <a:ea typeface="+mn-lt"/>
                <a:cs typeface="+mn-lt"/>
              </a:rPr>
              <a:t>Educação financeira é o conhecimento e a prática de como administrar, poupar, investir e gastar o dinheiro de maneira consciente. Compreender conceitos financeiros básicos ajuda a tomar decisões mais seguras e a construir uma vida financeira equilibrada e sustentável.</a:t>
            </a:r>
            <a:endParaRPr lang="pt-BR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784555" y="832096"/>
            <a:ext cx="781664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dirty="0">
                <a:ea typeface="+mn-lt"/>
                <a:cs typeface="+mn-lt"/>
              </a:rPr>
              <a:t>O Que É Educação Financeira?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7093B7-778B-7AE9-4915-46CEFB00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1" y="5961065"/>
            <a:ext cx="7874418" cy="46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Orçamento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760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1088212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 dirty="0">
                <a:ea typeface="+mn-lt"/>
                <a:cs typeface="+mn-lt"/>
              </a:rPr>
              <a:t>Fazer um orçamento significa planejar como o dinheiro será usado. Um orçamento bem-feito ajuda a evitar dívidas desnecessárias e a garantir que suas metas financeiras sejam alcançadas.</a:t>
            </a:r>
            <a:endParaRPr lang="pt-BR" sz="2600" dirty="0">
              <a:ea typeface="Calibri"/>
              <a:cs typeface="Calibri"/>
            </a:endParaRPr>
          </a:p>
          <a:p>
            <a:pPr algn="just"/>
            <a:endParaRPr lang="pt-BR" sz="2600" dirty="0">
              <a:ea typeface="+mn-lt"/>
              <a:cs typeface="+mn-lt"/>
            </a:endParaRPr>
          </a:p>
          <a:p>
            <a:pPr algn="just"/>
            <a:r>
              <a:rPr lang="pt-BR" sz="2600" b="1" dirty="0">
                <a:ea typeface="+mn-lt"/>
                <a:cs typeface="+mn-lt"/>
              </a:rPr>
              <a:t>Exemplo prático:</a:t>
            </a:r>
            <a:r>
              <a:rPr lang="pt-BR" sz="2600" dirty="0">
                <a:ea typeface="+mn-lt"/>
                <a:cs typeface="+mn-lt"/>
              </a:rPr>
              <a:t> Maria recebe um salário de R$ 3.000 por mês. Ela divide seu orçamento da seguinte forma: 50% para despesas essenciais (aluguel, mercado, transporte), 20% para investimentos e 30% para lazer e imprevistos. Com isso, ela consegue poupar para emergências e ainda aproveitar a vida.</a:t>
            </a:r>
            <a:endParaRPr lang="pt-BR" sz="2600" dirty="0">
              <a:ea typeface="Calibri"/>
              <a:cs typeface="Calibri"/>
            </a:endParaRPr>
          </a:p>
          <a:p>
            <a:pPr algn="just"/>
            <a:endParaRPr lang="pt-BR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ea typeface="+mn-lt"/>
                <a:cs typeface="+mn-lt"/>
              </a:rPr>
              <a:t>Orçamento: O Primeiro Passo para Educação Financeira</a:t>
            </a:r>
            <a:endParaRPr lang="pt-BR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8B396-E591-6B84-8AC3-FAF3041C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8" y="7589010"/>
            <a:ext cx="7530575" cy="43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5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Reserva de Emergência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41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FA05C72-FC6D-FAE2-F302-20C585ED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500000">
            <a:off x="3402550" y="1088212"/>
            <a:ext cx="2743200" cy="2743200"/>
          </a:xfrm>
          <a:prstGeom prst="rect">
            <a:avLst/>
          </a:prstGeom>
        </p:spPr>
      </p:pic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600" dirty="0">
                <a:ea typeface="+mn-lt"/>
                <a:cs typeface="+mn-lt"/>
              </a:rPr>
              <a:t>Ter uma reserva de emergência significa estar preparado para situações inesperadas, como perda de emprego ou despesas médicas.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sz="2600" b="1" dirty="0">
              <a:ea typeface="+mn-lt"/>
              <a:cs typeface="+mn-lt"/>
            </a:endParaRPr>
          </a:p>
          <a:p>
            <a:pPr algn="just"/>
            <a:r>
              <a:rPr lang="pt-BR" sz="2600" b="1" dirty="0">
                <a:ea typeface="+mn-lt"/>
                <a:cs typeface="+mn-lt"/>
              </a:rPr>
              <a:t>Exemplo prático:</a:t>
            </a:r>
            <a:r>
              <a:rPr lang="pt-BR" sz="2600" dirty="0">
                <a:ea typeface="+mn-lt"/>
                <a:cs typeface="+mn-lt"/>
              </a:rPr>
              <a:t> João trabalha como autônomo e guarda mensalmente 10% de sua renda em uma conta separada. Depois de dois anos, ele acumulou seis meses de despesas essenciais, o que o deixa tranquilo caso precise de uma pausa no trabalho.</a:t>
            </a:r>
            <a:endParaRPr lang="pt-BR" dirty="0">
              <a:ea typeface="+mn-lt"/>
              <a:cs typeface="+mn-lt"/>
            </a:endParaRPr>
          </a:p>
          <a:p>
            <a:pPr algn="just"/>
            <a:endParaRPr lang="pt-BR" dirty="0">
              <a:ea typeface="Calibri"/>
              <a:cs typeface="Calibri"/>
            </a:endParaRP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85269" y="858546"/>
            <a:ext cx="781664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dirty="0">
                <a:ea typeface="+mn-lt"/>
                <a:cs typeface="+mn-lt"/>
              </a:rPr>
              <a:t>Reserva de Emergência: O Alicerce da Segurança Financeira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no interior, mesa, computador, pequeno&#10;&#10;Descrição gerada automaticamente">
            <a:extLst>
              <a:ext uri="{FF2B5EF4-FFF2-40B4-BE49-F238E27FC236}">
                <a16:creationId xmlns:a16="http://schemas.microsoft.com/office/drawing/2014/main" id="{7D2DCF25-FB0B-878A-6DB0-285745B4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1" y="7283353"/>
            <a:ext cx="7874418" cy="4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1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971626" y="7459586"/>
            <a:ext cx="781664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/>
              </a:rPr>
              <a:t>Dívidas</a:t>
            </a:r>
            <a:endParaRPr lang="pt-BR" dirty="0"/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solidFill>
                  <a:schemeClr val="accent2"/>
                </a:solidFill>
                <a:latin typeface="Impact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solidFill>
            <a:srgbClr val="ED7D3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783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5136</TotalTime>
  <Words>1336</Words>
  <Application>Microsoft Office PowerPoint</Application>
  <PresentationFormat>Papel A3 (297 x 420 mm)</PresentationFormat>
  <Paragraphs>109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Felipe Silva Aguiar</cp:lastModifiedBy>
  <cp:revision>296</cp:revision>
  <dcterms:created xsi:type="dcterms:W3CDTF">2023-06-15T14:34:16Z</dcterms:created>
  <dcterms:modified xsi:type="dcterms:W3CDTF">2025-01-16T05:32:19Z</dcterms:modified>
</cp:coreProperties>
</file>